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4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356" autoAdjust="0"/>
  </p:normalViewPr>
  <p:slideViewPr>
    <p:cSldViewPr snapToGrid="0">
      <p:cViewPr varScale="1">
        <p:scale>
          <a:sx n="81" d="100"/>
          <a:sy n="81" d="100"/>
        </p:scale>
        <p:origin x="91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7545A-D08E-4DF5-A378-8809D7ECFDDE}" type="datetimeFigureOut">
              <a:rPr lang="bg-BG" smtClean="0"/>
              <a:t>15.5.2024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AA342-C897-433D-A24F-11AC58AD3B9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0759561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D60EE-26AA-4C09-B55F-8384F76E341D}" type="datetimeFigureOut">
              <a:rPr lang="bg-BG" smtClean="0"/>
              <a:t>15.5.2024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07A54E-596B-47A6-8C76-2A83CDB3619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85038835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Уважаема г-жо Директор, Уважаема комисия,  уважаеми </a:t>
            </a:r>
            <a:endParaRPr lang="en-US" dirty="0" smtClean="0"/>
          </a:p>
          <a:p>
            <a:r>
              <a:rPr lang="ru-RU" dirty="0" smtClean="0"/>
              <a:t>Аз съм </a:t>
            </a:r>
            <a:r>
              <a:rPr lang="en-US" dirty="0" smtClean="0"/>
              <a:t>…</a:t>
            </a:r>
            <a:r>
              <a:rPr lang="ru-RU" dirty="0" smtClean="0"/>
              <a:t>.</a:t>
            </a:r>
          </a:p>
          <a:p>
            <a:r>
              <a:rPr lang="ru-RU" dirty="0" smtClean="0"/>
              <a:t>Темата на моят дипломен проект е „Разработване на web-базирана система за отдаване на коли под наем, фокусирана най-вече върху работата с потребители. Системата трябва да може да  показва всички налични автомобили, включително техните имена, цветове и адреси. Тя трябва да има поне два раздела - на клиента и на търговеца.</a:t>
            </a:r>
            <a:endParaRPr lang="bg-BG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69029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Осъзнавайки предимствата на онлайн средата, много бизнеси се зародиха или пренесоха в Интернет. Формира се нов бизнес модел, чиято същност са непрекъснатите електронни връзки с клиенти, доставчици и партньори и възможността за управление на процесите в реално време.</a:t>
            </a:r>
          </a:p>
          <a:p>
            <a:r>
              <a:rPr lang="ru-RU" dirty="0" smtClean="0"/>
              <a:t>Целта на настоящата работа е да покаже предимствата от реализирането на онлайн бизнес услуга и да се разработи сайт за  конкретна такава – коли под наем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883115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Като коментираме дипломните проекти, говорим най-вече за външния вид, за програмния код или за това, как е решена някоя конкретна задача. Но работата по проекта започва много преди да почнем да оформяме външния вид и да пишем код. 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Ние сме учили два предмета – „Разработка на софтуер“ в 11-ти клас и „Софтуерно инжинерство“ в 12-ти клас, които ни зпознават основно с това, как от поставено задание да стигнем до завършен проект.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0577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Започваме с анализиране на заданието. Това означава да го прочетем внимателно, да определим с какво изначално разполагаме и какво трябва да се постигне. Тоест определяме целите и задачите.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Следва проучване на възможните решения, и най-вече на аналогичните решения. Търсим чуждия опит, тоест гледаме как други хора вече са се справили с подобна задача.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След това са технологиите – език за програмиране, работна среда, библиотеки и фреймуъркове и др.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Всичко това чрез търсене, мислене и анализиране се нарича теоретично изследване на проблема.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269553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Следващата стъпка е избор на конкретна технология. Например, аз съм се спрял на Python като език за програмиране, на Django като framework от страна на сървъра. MySQL съм избрал като база данни и съм намерил библиотека, която свързва MySQL s Дйанго. Решил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съм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че за да добие визия приложението и за да има адаптивен дизайн ще използвам възможностите на някой мощен framework като bootstrap.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Просто правя избор на конкретна технология. Не търсим оригиналност. Това, че други проекти са са избрали същата технология е съвсем естествено и даже е плюс. Технологиите са в пъти по-малко от колкото са проектите в света, които се реализират с тях. Това е красивото в технологиите, че по една и съща технология се реализират  различни проекти. 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4362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Следващото, което трябва  да направя е да приложа моя избор на практика. </a:t>
            </a:r>
          </a:p>
          <a:p>
            <a:r>
              <a:rPr lang="ru-RU" dirty="0" smtClean="0"/>
              <a:t>За да приложа моя избор тръгвам да реализирам приложението от изчистване на функциите, които ще реализира. Тази стратегия се нарича MVP стратегия. Идеята е да направя минималния вариант, който е работоспособен и след това да допълвам функционалности.</a:t>
            </a:r>
          </a:p>
          <a:p>
            <a:r>
              <a:rPr lang="ru-RU" dirty="0" smtClean="0"/>
              <a:t>И така се стига до следната структура: две </a:t>
            </a:r>
            <a:r>
              <a:rPr lang="ru-RU" dirty="0" smtClean="0"/>
              <a:t>отделни секции</a:t>
            </a:r>
            <a:r>
              <a:rPr lang="ru-RU" dirty="0" smtClean="0"/>
              <a:t>, свързани от обща база данни в едно общо приложение. Едната секция е за клиентите и другата за търговеца, който управлява поръчките. 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81691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В Django обработката на данните се прави във файла views.py, където за всяко действие е направена отделна функция. Тези функции се наричат изгледи. Потребителите  подават данни чрез форми. А самите данни се съхраняват в базата данни. Четенето, записването и промяната на данни се прави с помощта на модели. Това са класове на Python, които задават структурата на необходимите таблици и реализират съответните функции.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187499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оторизация на потребителите решавам да използвам оторизационната система на Django. Тя е надеждна и сигурна. Това е едно от големите предимства на Django, че предлага готови решения за често срещани проблеми. </a:t>
            </a:r>
          </a:p>
          <a:p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Django предлага готови изгледи и форми за оторизирането и идентификацията на потребителите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53167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Създаденото от мене приложение отговаря на изискванията на заданието за дипломен проект. То реализира зададената функционалност и има добре изглеждащ потребителски интерфейс. </a:t>
            </a:r>
          </a:p>
          <a:p>
            <a:r>
              <a:rPr lang="ru-RU" dirty="0" smtClean="0"/>
              <a:t>Фактически моето приложение представлява динамичен уебсайт с два основни раздела - за клиенти и за дилъри. Сайтът има клиентски панел, панел за търговци на автомобили. </a:t>
            </a:r>
          </a:p>
          <a:p>
            <a:r>
              <a:rPr lang="ru-RU" dirty="0" smtClean="0"/>
              <a:t>Сайтът може да се администрира с помощта на администраторско меню, което позволява добавяне, редактиране или премахване на данни.</a:t>
            </a:r>
          </a:p>
          <a:p>
            <a:r>
              <a:rPr lang="ru-RU" dirty="0" smtClean="0"/>
              <a:t>Работата по проекта беше интересна и полезна за мене.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ru-RU" smtClean="0"/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07A54E-596B-47A6-8C76-2A83CDB3619E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3688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31DE2-218C-4B73-8519-0AC6B795ABB7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76977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C45E06-93C7-43C9-B7FB-34EC0908E527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7778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64A7E241-AB17-460C-B661-3CFB883EB2DA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09123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B74F-2AB8-46EB-BED7-A8C750A71025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57419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AE1A56C-8EEB-43C4-A8F0-806BF8CF2AEC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371926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6ED8-EEFC-4B6E-BB5B-436BD000202F}" type="datetime1">
              <a:rPr lang="bg-BG" smtClean="0"/>
              <a:t>15.5.2024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01818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88DB-FD8C-4D18-9FD8-A2D3B5A7C832}" type="datetime1">
              <a:rPr lang="bg-BG" smtClean="0"/>
              <a:t>15.5.2024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86211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AF1C6-A3EA-4A59-9FD7-F4A11AE1F98A}" type="datetime1">
              <a:rPr lang="bg-BG" smtClean="0"/>
              <a:t>15.5.2024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52251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DAEE0-5349-40EF-B3F5-0BA9A1E1EFEF}" type="datetime1">
              <a:rPr lang="bg-BG" smtClean="0"/>
              <a:t>15.5.2024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65629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AFD57-B32E-45D7-95B6-E4EDC9F1E2F7}" type="datetime1">
              <a:rPr lang="bg-BG" smtClean="0"/>
              <a:t>15.5.2024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93073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D5AD2-BC0A-45A8-AC6F-715DE9ECA970}" type="datetime1">
              <a:rPr lang="bg-BG" smtClean="0"/>
              <a:t>15.5.2024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49386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E59B4EEE-A5C8-4A54-856F-C3B6491BFA94}" type="datetime1">
              <a:rPr lang="bg-BG" smtClean="0"/>
              <a:t>15.5.2024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1542C117-F53B-4C04-8140-02C06F39F1B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653077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5" r:id="rId1"/>
    <p:sldLayoutId id="2147483936" r:id="rId2"/>
    <p:sldLayoutId id="2147483937" r:id="rId3"/>
    <p:sldLayoutId id="2147483938" r:id="rId4"/>
    <p:sldLayoutId id="2147483939" r:id="rId5"/>
    <p:sldLayoutId id="2147483940" r:id="rId6"/>
    <p:sldLayoutId id="2147483941" r:id="rId7"/>
    <p:sldLayoutId id="2147483942" r:id="rId8"/>
    <p:sldLayoutId id="2147483943" r:id="rId9"/>
    <p:sldLayoutId id="2147483944" r:id="rId10"/>
    <p:sldLayoutId id="2147483945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6" y="172201"/>
            <a:ext cx="1221594" cy="1221594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2" name="TextBox 1"/>
          <p:cNvSpPr txBox="1"/>
          <p:nvPr/>
        </p:nvSpPr>
        <p:spPr>
          <a:xfrm>
            <a:off x="1260629" y="106532"/>
            <a:ext cx="1059993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Държавен изпит за придобиване на трета степен на професионална квалификация – част по теория на професията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по професия код 481030 „Приложен програмист”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  <a:p>
            <a:pPr algn="ctr"/>
            <a:r>
              <a:rPr lang="bg-BG" b="1" dirty="0">
                <a:solidFill>
                  <a:schemeClr val="bg2">
                    <a:lumMod val="50000"/>
                  </a:schemeClr>
                </a:solidFill>
              </a:rPr>
              <a:t>специалност код 4810301 „Приложно програмиране”</a:t>
            </a:r>
            <a:endParaRPr lang="bg-B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8246" y="2128940"/>
            <a:ext cx="11835186" cy="16312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1077913" indent="-992188" algn="just">
              <a:spcAft>
                <a:spcPts val="0"/>
              </a:spcAft>
            </a:pPr>
            <a:r>
              <a:rPr lang="bg-BG" sz="2800" b="1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Тема:</a:t>
            </a:r>
            <a:r>
              <a:rPr lang="bg-BG" sz="2800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Разработване на web-базирана система за отдаване на коли под наем, фокусирана най-вече върху работата с потребители. Системата трябва да може да  показва всички налични автомобили, включително техните имена, цветове и адреси. Тя трябва да има поне два раздела - на клиента и на търговеца.</a:t>
            </a:r>
            <a:endParaRPr lang="bg-BG" dirty="0">
              <a:solidFill>
                <a:schemeClr val="bg1"/>
              </a:solidFill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099694" y="5908603"/>
            <a:ext cx="355544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1254125" algn="l"/>
              </a:tabLst>
            </a:pP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Дипломант: </a:t>
            </a:r>
          </a:p>
          <a:p>
            <a:pPr>
              <a:tabLst>
                <a:tab pos="1168400" algn="l"/>
              </a:tabLst>
            </a:pPr>
            <a:r>
              <a:rPr lang="bg-BG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r>
              <a:rPr lang="bg-BG" dirty="0">
                <a:latin typeface="Times New Roman" panose="02020603050405020304" pitchFamily="18" charset="0"/>
                <a:ea typeface="Times New Roman" panose="02020603050405020304" pitchFamily="18" charset="0"/>
              </a:rPr>
              <a:t>Николай Захов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16288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306186" y="2708716"/>
            <a:ext cx="93025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Благодаря за вниманието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157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94082" y="416345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dirty="0" smtClean="0"/>
              <a:t>Увод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8954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24328" y="254450"/>
            <a:ext cx="3373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</a:t>
            </a:r>
            <a:r>
              <a:rPr lang="bg-BG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роектиране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bg-BG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331" y="3892692"/>
            <a:ext cx="4780147" cy="26888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5973" y="608393"/>
            <a:ext cx="4829684" cy="27166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962" y="1034793"/>
            <a:ext cx="7621064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890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8616" y="501134"/>
            <a:ext cx="28023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dirty="0"/>
              <a:t>Етапи на проектиране</a:t>
            </a:r>
          </a:p>
        </p:txBody>
      </p:sp>
    </p:spTree>
    <p:extLst>
      <p:ext uri="{BB962C8B-B14F-4D97-AF65-F5344CB8AC3E}">
        <p14:creationId xmlns:p14="http://schemas.microsoft.com/office/powerpoint/2010/main" val="247872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9048" y="555725"/>
            <a:ext cx="563769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Изборът на технологии </a:t>
            </a:r>
          </a:p>
        </p:txBody>
      </p:sp>
      <p:sp>
        <p:nvSpPr>
          <p:cNvPr id="4" name="Rectangle 3"/>
          <p:cNvSpPr/>
          <p:nvPr/>
        </p:nvSpPr>
        <p:spPr>
          <a:xfrm>
            <a:off x="1230199" y="1361268"/>
            <a:ext cx="1798890" cy="2677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Django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MySQL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175" y="1126154"/>
            <a:ext cx="5145024" cy="42749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956" y="3263609"/>
            <a:ext cx="6055219" cy="313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4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56203" y="533527"/>
            <a:ext cx="527958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Структура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bg-BG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 проекта:</a:t>
            </a:r>
            <a:endParaRPr lang="bg-BG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607" y="1641645"/>
            <a:ext cx="11894781" cy="505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002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5474" y="782120"/>
            <a:ext cx="236795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</a:t>
            </a:r>
            <a:r>
              <a:rPr lang="bg-BG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end</a:t>
            </a:r>
            <a:r>
              <a:rPr lang="bg-BG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40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474" y="2147251"/>
            <a:ext cx="6196577" cy="381578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2057" y="894960"/>
            <a:ext cx="5249645" cy="506807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225109" y="782120"/>
            <a:ext cx="2855269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Views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Models</a:t>
            </a:r>
            <a:endParaRPr lang="bg-BG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5631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24701" y="405808"/>
            <a:ext cx="1577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bg-BG" dirty="0"/>
              <a:t>Оторизация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287" y="1166497"/>
            <a:ext cx="8545118" cy="4525006"/>
          </a:xfrm>
          <a:prstGeom prst="rect">
            <a:avLst/>
          </a:prstGeom>
          <a:ln>
            <a:solidFill>
              <a:schemeClr val="tx1">
                <a:lumMod val="95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701" y="4295576"/>
            <a:ext cx="6506483" cy="1971950"/>
          </a:xfrm>
          <a:prstGeom prst="rect">
            <a:avLst/>
          </a:prstGeom>
          <a:ln>
            <a:solidFill>
              <a:schemeClr val="tx1">
                <a:lumMod val="95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1498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22088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Banded</Template>
  <TotalTime>225</TotalTime>
  <Words>1009</Words>
  <Application>Microsoft Office PowerPoint</Application>
  <PresentationFormat>Widescreen</PresentationFormat>
  <Paragraphs>60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Corbel</vt:lpstr>
      <vt:lpstr>Times New Roman</vt:lpstr>
      <vt:lpstr>Wingdings</vt:lpstr>
      <vt:lpstr>Banded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Georgi Borikov</dc:creator>
  <cp:lastModifiedBy>Georgi Borikov</cp:lastModifiedBy>
  <cp:revision>23</cp:revision>
  <dcterms:created xsi:type="dcterms:W3CDTF">2024-05-06T01:58:34Z</dcterms:created>
  <dcterms:modified xsi:type="dcterms:W3CDTF">2024-05-15T00:39:10Z</dcterms:modified>
</cp:coreProperties>
</file>

<file path=docProps/thumbnail.jpeg>
</file>